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160" r:id="rId2"/>
    <p:sldId id="1402" r:id="rId3"/>
    <p:sldId id="1403" r:id="rId4"/>
    <p:sldId id="1407" r:id="rId5"/>
    <p:sldId id="1406" r:id="rId6"/>
    <p:sldId id="1405" r:id="rId7"/>
    <p:sldId id="1411" r:id="rId8"/>
    <p:sldId id="1429" r:id="rId9"/>
    <p:sldId id="1404" r:id="rId10"/>
    <p:sldId id="1415" r:id="rId11"/>
    <p:sldId id="1416" r:id="rId12"/>
    <p:sldId id="1417" r:id="rId13"/>
    <p:sldId id="1418" r:id="rId14"/>
    <p:sldId id="1419" r:id="rId15"/>
    <p:sldId id="1420" r:id="rId16"/>
    <p:sldId id="1421" r:id="rId17"/>
    <p:sldId id="1422" r:id="rId18"/>
    <p:sldId id="1428" r:id="rId19"/>
    <p:sldId id="1427" r:id="rId20"/>
    <p:sldId id="1424" r:id="rId21"/>
    <p:sldId id="1423" r:id="rId22"/>
    <p:sldId id="1264" r:id="rId23"/>
  </p:sldIdLst>
  <p:sldSz cx="9144000" cy="6858000" type="screen4x3"/>
  <p:notesSz cx="677545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66FF33"/>
    <a:srgbClr val="00CC00"/>
    <a:srgbClr val="009900"/>
    <a:srgbClr val="EAEAEA"/>
    <a:srgbClr val="FF66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5405" autoAdjust="0"/>
  </p:normalViewPr>
  <p:slideViewPr>
    <p:cSldViewPr snapToGrid="0">
      <p:cViewPr>
        <p:scale>
          <a:sx n="70" d="100"/>
          <a:sy n="70" d="100"/>
        </p:scale>
        <p:origin x="210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62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352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352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0163" y="9413875"/>
            <a:ext cx="29352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fld id="{CE1A9586-6676-4ECC-8DBF-C553489DE99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581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83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083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724400"/>
            <a:ext cx="4978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083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2600"/>
            <a:ext cx="29083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>
                <a:latin typeface="Times New Roman" pitchFamily="18" charset="0"/>
              </a:defRPr>
            </a:lvl1pPr>
          </a:lstStyle>
          <a:p>
            <a:pPr>
              <a:defRPr/>
            </a:pPr>
            <a:fld id="{F4EA11CB-ECB6-4BE1-84A9-8CC788887F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9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A0F9E-B68F-4049-87FF-622054E52675}" type="slidenum">
              <a:rPr lang="en-GB" smtClean="0"/>
              <a:pPr/>
              <a:t>1</a:t>
            </a:fld>
            <a:endParaRPr lang="en-GB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389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EA11CB-ECB6-4BE1-84A9-8CC788887F1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92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EA11CB-ECB6-4BE1-84A9-8CC788887F1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93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3079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bloggers.com/a-primer-on-r2openbugs-using-the-simple-linear-regression-example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-nimble.org/html_manual/cha-welcome-nimble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c-stan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inlabru.org/inlabru" TargetMode="External"/><Relationship Id="rId2" Type="http://schemas.openxmlformats.org/officeDocument/2006/relationships/hyperlink" Target="http://www.r-inla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emf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9189" y="359924"/>
            <a:ext cx="7135460" cy="1513852"/>
          </a:xfrm>
        </p:spPr>
        <p:txBody>
          <a:bodyPr/>
          <a:lstStyle/>
          <a:p>
            <a:pPr eaLnBrk="1" hangingPunct="1">
              <a:defRPr/>
            </a:pPr>
            <a:r>
              <a:rPr lang="en-GB" b="0" smtClean="0"/>
              <a:t>Bayesian Methods for Ecological and Environmental Modelling:</a:t>
            </a:r>
            <a:br>
              <a:rPr lang="en-GB" b="0" smtClean="0"/>
            </a:br>
            <a:r>
              <a:rPr lang="en-GB" b="0" smtClean="0"/>
              <a:t>SOFTWARE, FUTURE BAYES et al.</a:t>
            </a:r>
            <a:endParaRPr lang="en-GB" b="0" dirty="0" smtClean="0"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1620" y="5128909"/>
            <a:ext cx="7082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0" dirty="0" smtClean="0"/>
              <a:t>Marcel </a:t>
            </a:r>
            <a:r>
              <a:rPr lang="en-GB" sz="1600" b="0" smtClean="0"/>
              <a:t>van Oijen</a:t>
            </a:r>
          </a:p>
          <a:p>
            <a:pPr algn="ctr"/>
            <a:r>
              <a:rPr lang="en-GB" sz="1600" b="0" smtClean="0"/>
              <a:t>CEH-Edinburgh, 2019-09-13</a:t>
            </a:r>
            <a:endParaRPr lang="en-GB" sz="1600" b="0" dirty="0"/>
          </a:p>
        </p:txBody>
      </p:sp>
      <p:pic>
        <p:nvPicPr>
          <p:cNvPr id="6" name="Picture 974" descr="P6260402small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940354" y="2237328"/>
            <a:ext cx="1671846" cy="223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89" y="2237328"/>
            <a:ext cx="1687861" cy="2237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057" y="2237328"/>
            <a:ext cx="3238584" cy="22373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Trends in the use of probabilistic methods?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0103"/>
          <a:stretch/>
        </p:blipFill>
        <p:spPr>
          <a:xfrm>
            <a:off x="449787" y="646321"/>
            <a:ext cx="8501031" cy="566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615189" y="896154"/>
            <a:ext cx="3451544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6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Oijen (2017). Curr. Forestry Rep.</a:t>
            </a:r>
            <a:endParaRPr lang="en-GB" sz="16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6" y="1427319"/>
            <a:ext cx="6398692" cy="477902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433313" y="2374810"/>
            <a:ext cx="6319861" cy="595595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31165" y="3049120"/>
            <a:ext cx="6319861" cy="1836074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31165" y="4957155"/>
            <a:ext cx="6319861" cy="1229804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8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Model comparison</a:t>
            </a:r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398860" y="746973"/>
            <a:ext cx="6398692" cy="669702"/>
            <a:chOff x="398860" y="2846231"/>
            <a:chExt cx="6398692" cy="6697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19693" b="66294"/>
            <a:stretch/>
          </p:blipFill>
          <p:spPr>
            <a:xfrm>
              <a:off x="398860" y="2846231"/>
              <a:ext cx="6398692" cy="66970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449787" y="2852605"/>
              <a:ext cx="6319861" cy="59559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887" y="2174685"/>
            <a:ext cx="2423649" cy="400725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27815" y="2174685"/>
            <a:ext cx="4322452" cy="3763100"/>
            <a:chOff x="127815" y="2174685"/>
            <a:chExt cx="4322452" cy="3763100"/>
          </a:xfrm>
        </p:grpSpPr>
        <p:grpSp>
          <p:nvGrpSpPr>
            <p:cNvPr id="12" name="Group 11"/>
            <p:cNvGrpSpPr/>
            <p:nvPr/>
          </p:nvGrpSpPr>
          <p:grpSpPr>
            <a:xfrm>
              <a:off x="449787" y="2174685"/>
              <a:ext cx="4000480" cy="3567580"/>
              <a:chOff x="449787" y="2174685"/>
              <a:chExt cx="4000480" cy="356758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87" y="2174685"/>
                <a:ext cx="4000480" cy="18646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49787" y="3654652"/>
                <a:ext cx="2000240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b="0" smtClean="0"/>
                  <a:t>Science (1890)</a:t>
                </a:r>
                <a:endParaRPr lang="en-GB" sz="1900" b="0" dirty="0" smtClean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788" y="4512850"/>
                <a:ext cx="3927479" cy="1229415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 bwMode="auto">
              <a:xfrm>
                <a:off x="2450027" y="4134118"/>
                <a:ext cx="0" cy="270457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3" name="TextBox 12"/>
            <p:cNvSpPr txBox="1"/>
            <p:nvPr/>
          </p:nvSpPr>
          <p:spPr>
            <a:xfrm>
              <a:off x="1037783" y="5353010"/>
              <a:ext cx="643944" cy="58477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3200" b="0"/>
                <a:t>"</a:t>
              </a:r>
              <a:endParaRPr lang="en-GB" sz="1900" b="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7815" y="4269346"/>
              <a:ext cx="643944" cy="58477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3200" b="0"/>
                <a:t>"</a:t>
              </a:r>
              <a:endParaRPr lang="en-GB" sz="1900" b="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7269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Model comparison</a:t>
            </a:r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398860" y="746973"/>
            <a:ext cx="6398692" cy="669702"/>
            <a:chOff x="398860" y="2846231"/>
            <a:chExt cx="6398692" cy="6697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19693" b="66294"/>
            <a:stretch/>
          </p:blipFill>
          <p:spPr>
            <a:xfrm>
              <a:off x="398860" y="2846231"/>
              <a:ext cx="6398692" cy="66970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449787" y="2852605"/>
              <a:ext cx="6319861" cy="59559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5742" y="3796588"/>
            <a:ext cx="8608091" cy="2885835"/>
            <a:chOff x="315742" y="3796588"/>
            <a:chExt cx="8608091" cy="288583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b="15339"/>
            <a:stretch/>
          </p:blipFill>
          <p:spPr>
            <a:xfrm>
              <a:off x="3193960" y="3796588"/>
              <a:ext cx="5729873" cy="28507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315742" y="5299988"/>
              <a:ext cx="2832978" cy="1382435"/>
              <a:chOff x="315742" y="5299988"/>
              <a:chExt cx="2832978" cy="1382435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5"/>
              <a:srcRect l="43862"/>
              <a:stretch/>
            </p:blipFill>
            <p:spPr>
              <a:xfrm>
                <a:off x="315742" y="5299988"/>
                <a:ext cx="2779854" cy="13469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439190" y="6405424"/>
                <a:ext cx="1709530" cy="276999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b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(2013, Phil. Trans. R.S.)</a:t>
                </a:r>
                <a:endParaRPr lang="en-GB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4936773" y="1963909"/>
            <a:ext cx="3987060" cy="2207359"/>
            <a:chOff x="4936773" y="1963909"/>
            <a:chExt cx="3987060" cy="2207359"/>
          </a:xfrm>
        </p:grpSpPr>
        <p:sp>
          <p:nvSpPr>
            <p:cNvPr id="32" name="TextBox 31"/>
            <p:cNvSpPr txBox="1"/>
            <p:nvPr/>
          </p:nvSpPr>
          <p:spPr>
            <a:xfrm>
              <a:off x="6993228" y="1963909"/>
              <a:ext cx="1930605" cy="1261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pPr algn="r"/>
              <a:r>
                <a:rPr lang="en-GB" sz="1900" smtClean="0"/>
                <a:t>Comp. </a:t>
              </a:r>
              <a:r>
                <a:rPr lang="en-GB" sz="1900" smtClean="0">
                  <a:solidFill>
                    <a:schemeClr val="accent2"/>
                  </a:solidFill>
                </a:rPr>
                <a:t>internal</a:t>
              </a:r>
              <a:r>
                <a:rPr lang="en-GB" sz="1900" smtClean="0"/>
                <a:t> and </a:t>
              </a:r>
              <a:r>
                <a:rPr lang="en-GB" sz="1900" smtClean="0">
                  <a:solidFill>
                    <a:srgbClr val="FF0000"/>
                  </a:solidFill>
                </a:rPr>
                <a:t>external</a:t>
              </a:r>
              <a:r>
                <a:rPr lang="en-GB" sz="1900" smtClean="0"/>
                <a:t> discrepancy (Goldstein)</a:t>
              </a:r>
              <a:endParaRPr lang="en-GB" sz="1900" dirty="0" smtClean="0"/>
            </a:p>
          </p:txBody>
        </p:sp>
        <p:sp>
          <p:nvSpPr>
            <p:cNvPr id="36" name="Right Arrow 35"/>
            <p:cNvSpPr/>
            <p:nvPr/>
          </p:nvSpPr>
          <p:spPr bwMode="auto">
            <a:xfrm rot="8313825">
              <a:off x="4936773" y="3392378"/>
              <a:ext cx="2159752" cy="329428"/>
            </a:xfrm>
            <a:prstGeom prst="rightArrow">
              <a:avLst>
                <a:gd name="adj1" fmla="val 50000"/>
                <a:gd name="adj2" fmla="val 51632"/>
              </a:avLst>
            </a:prstGeom>
            <a:solidFill>
              <a:srgbClr val="FF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Right Arrow 36"/>
            <p:cNvSpPr/>
            <p:nvPr/>
          </p:nvSpPr>
          <p:spPr bwMode="auto">
            <a:xfrm rot="6628478">
              <a:off x="6985668" y="3572761"/>
              <a:ext cx="867586" cy="329428"/>
            </a:xfrm>
            <a:prstGeom prst="rightArrow">
              <a:avLst>
                <a:gd name="adj1" fmla="val 50000"/>
                <a:gd name="adj2" fmla="val 51632"/>
              </a:avLst>
            </a:prstGeom>
            <a:solidFill>
              <a:schemeClr val="accent2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42342" y="1475108"/>
            <a:ext cx="6592888" cy="2796814"/>
            <a:chOff x="342342" y="1475108"/>
            <a:chExt cx="6592888" cy="2796814"/>
          </a:xfrm>
        </p:grpSpPr>
        <p:grpSp>
          <p:nvGrpSpPr>
            <p:cNvPr id="41" name="Group 40"/>
            <p:cNvGrpSpPr/>
            <p:nvPr/>
          </p:nvGrpSpPr>
          <p:grpSpPr>
            <a:xfrm>
              <a:off x="342342" y="1567056"/>
              <a:ext cx="5041029" cy="2704866"/>
              <a:chOff x="342342" y="1567056"/>
              <a:chExt cx="5041029" cy="2704866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42342" y="1567056"/>
                <a:ext cx="5041029" cy="2704866"/>
                <a:chOff x="342342" y="1567056"/>
                <a:chExt cx="5041029" cy="2704866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50802" r="47433"/>
                <a:stretch/>
              </p:blipFill>
              <p:spPr>
                <a:xfrm>
                  <a:off x="449787" y="1581729"/>
                  <a:ext cx="2511765" cy="2359547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27418" y="1567056"/>
                  <a:ext cx="2055953" cy="1847431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342342" y="3994923"/>
                  <a:ext cx="2619210" cy="276999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1">
                  <a:spAutoFit/>
                </a:bodyPr>
                <a:lstStyle/>
                <a:p>
                  <a:r>
                    <a:rPr lang="en-GB" b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(Van Oijen et al. 2013, For. Ecol. Man.)</a:t>
                  </a:r>
                  <a:endParaRPr lang="en-GB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521016" y="2885692"/>
                <a:ext cx="1020675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smtClean="0">
                    <a:solidFill>
                      <a:srgbClr val="FF0000"/>
                    </a:solidFill>
                  </a:rPr>
                  <a:t>obs.</a:t>
                </a:r>
                <a:endParaRPr lang="en-GB" sz="1900" dirty="0" smtClean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4951886" y="1475108"/>
              <a:ext cx="1983344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1">
              <a:spAutoFit/>
            </a:bodyPr>
            <a:lstStyle/>
            <a:p>
              <a:r>
                <a:rPr lang="en-GB" b="0" i="1" smtClean="0"/>
                <a:t>"he </a:t>
              </a:r>
              <a:r>
                <a:rPr lang="en-GB" b="0" i="1"/>
                <a:t>ensemble mean often outperforms all or almost all of the ensemble </a:t>
              </a:r>
              <a:r>
                <a:rPr lang="en-GB" b="0" i="1" smtClean="0"/>
                <a:t>members"</a:t>
              </a:r>
              <a:r>
                <a:rPr lang="en-GB" b="0" i="1"/>
                <a:t> </a:t>
              </a:r>
              <a:r>
                <a:rPr lang="en-GB" b="0" i="1" smtClean="0"/>
                <a:t>(Rougier 2016, J. Clim.) </a:t>
              </a:r>
              <a:endParaRPr lang="en-GB" sz="1900" i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87189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Trends in the use of probabilistic methods?</a:t>
            </a:r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398860" y="708334"/>
            <a:ext cx="6398692" cy="1957589"/>
            <a:chOff x="398860" y="3464416"/>
            <a:chExt cx="6398692" cy="195758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32628" b="26410"/>
            <a:stretch/>
          </p:blipFill>
          <p:spPr>
            <a:xfrm>
              <a:off x="398860" y="3464416"/>
              <a:ext cx="6398692" cy="1957589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 bwMode="auto">
            <a:xfrm>
              <a:off x="447639" y="3526915"/>
              <a:ext cx="6319861" cy="183607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0366" y="2752103"/>
            <a:ext cx="8387267" cy="36009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>
                <a:solidFill>
                  <a:schemeClr val="accent2"/>
                </a:solidFill>
              </a:rPr>
              <a:t>Managing uncertainty in complex models </a:t>
            </a:r>
            <a:r>
              <a:rPr lang="en-GB" sz="1900" smtClean="0"/>
              <a:t>is a huge topic: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900" smtClean="0"/>
              <a:t>Uncertainty about errors in model drivers, parameters and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900" smtClean="0"/>
              <a:t>Emulation, pre-calibration, calibration,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>
                <a:solidFill>
                  <a:schemeClr val="accent2"/>
                </a:solidFill>
              </a:rPr>
              <a:t>ExeterUQ</a:t>
            </a:r>
            <a:r>
              <a:rPr lang="en-GB" sz="1900" smtClean="0"/>
              <a:t>: new software for pre-calibration and emulation of complex models (Volodina, Williamson et al.)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900"/>
              <a:t>Other Bayesian software for complex models: PEcAn (Dietze et al. 2013), BayesianTools (Hartig et al 2017.), </a:t>
            </a:r>
            <a:r>
              <a:rPr lang="en-GB" sz="1900" smtClean="0"/>
              <a:t>NIMBLE </a:t>
            </a:r>
            <a:r>
              <a:rPr lang="en-GB" sz="1900"/>
              <a:t>(de </a:t>
            </a:r>
            <a:r>
              <a:rPr lang="en-GB" sz="1900" smtClean="0"/>
              <a:t>Valpine et al. 2017).</a:t>
            </a:r>
            <a:endParaRPr lang="en-GB" sz="19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>
                <a:solidFill>
                  <a:schemeClr val="accent2"/>
                </a:solidFill>
              </a:rPr>
              <a:t>Emulation</a:t>
            </a:r>
            <a:r>
              <a:rPr lang="en-GB" sz="1900" smtClean="0"/>
              <a:t> is becoming increasingly powerful: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900"/>
              <a:t>Bayesian hierarchical </a:t>
            </a:r>
            <a:r>
              <a:rPr lang="en-GB" sz="1900" smtClean="0"/>
              <a:t>emulation </a:t>
            </a:r>
            <a:r>
              <a:rPr lang="en-GB" sz="1900"/>
              <a:t>for multivariate </a:t>
            </a:r>
            <a:r>
              <a:rPr lang="en-GB" sz="1900" smtClean="0"/>
              <a:t>spatiotemporal input </a:t>
            </a:r>
            <a:r>
              <a:rPr lang="en-GB" sz="1900"/>
              <a:t>and </a:t>
            </a:r>
            <a:r>
              <a:rPr lang="en-GB" sz="1900" smtClean="0"/>
              <a:t>output (Oyebamiji)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373398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Trends in the use of probabilistic methods?</a:t>
            </a:r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398860" y="708334"/>
            <a:ext cx="6398692" cy="1957589"/>
            <a:chOff x="398860" y="3464416"/>
            <a:chExt cx="6398692" cy="195758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32628" b="26410"/>
            <a:stretch/>
          </p:blipFill>
          <p:spPr>
            <a:xfrm>
              <a:off x="398860" y="3464416"/>
              <a:ext cx="6398692" cy="1957589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 bwMode="auto">
            <a:xfrm>
              <a:off x="447639" y="3526915"/>
              <a:ext cx="6319861" cy="183607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6" y="3670478"/>
            <a:ext cx="6836313" cy="14149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729" y="3098109"/>
            <a:ext cx="8593329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>
                <a:solidFill>
                  <a:schemeClr val="accent2"/>
                </a:solidFill>
              </a:rPr>
              <a:t>Alternatives to emulation: different methods for model simplification</a:t>
            </a:r>
            <a:endParaRPr lang="en-GB" sz="19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96" y="5246508"/>
            <a:ext cx="6824103" cy="124780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797552" y="3812146"/>
            <a:ext cx="2230538" cy="2807595"/>
            <a:chOff x="6797552" y="3812146"/>
            <a:chExt cx="2230538" cy="2807595"/>
          </a:xfrm>
        </p:grpSpPr>
        <p:sp>
          <p:nvSpPr>
            <p:cNvPr id="6" name="Right Brace 5"/>
            <p:cNvSpPr/>
            <p:nvPr/>
          </p:nvSpPr>
          <p:spPr bwMode="auto">
            <a:xfrm>
              <a:off x="6797552" y="3812146"/>
              <a:ext cx="620679" cy="2807595"/>
            </a:xfrm>
            <a:prstGeom prst="rightBrace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4293" y="4204210"/>
              <a:ext cx="1403797" cy="206210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r"/>
              <a:r>
                <a:rPr lang="en-GB" sz="1600" b="0" i="1" smtClean="0">
                  <a:solidFill>
                    <a:schemeClr val="accent2"/>
                  </a:solidFill>
                </a:rPr>
                <a:t>Compare </a:t>
              </a:r>
              <a:r>
                <a:rPr lang="en-GB" sz="1600" i="1" smtClean="0">
                  <a:solidFill>
                    <a:schemeClr val="accent2"/>
                  </a:solidFill>
                </a:rPr>
                <a:t>MaxEnt</a:t>
              </a:r>
              <a:r>
                <a:rPr lang="en-GB" sz="1600" b="0" i="1" smtClean="0">
                  <a:solidFill>
                    <a:schemeClr val="accent2"/>
                  </a:solidFill>
                </a:rPr>
                <a:t> approach (Dewar): have no unneeded mechanisms in your model</a:t>
              </a:r>
              <a:endParaRPr lang="en-GB" sz="1600" b="0" i="1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4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Trends in the use of probabilistic methods?</a:t>
            </a:r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398860" y="772726"/>
            <a:ext cx="6398692" cy="1287890"/>
            <a:chOff x="398860" y="5396248"/>
            <a:chExt cx="6398692" cy="128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73052"/>
            <a:stretch/>
          </p:blipFill>
          <p:spPr>
            <a:xfrm>
              <a:off x="398860" y="5396248"/>
              <a:ext cx="6398692" cy="128789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 bwMode="auto">
            <a:xfrm>
              <a:off x="447639" y="5434950"/>
              <a:ext cx="6319861" cy="1229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5247" y="2207058"/>
            <a:ext cx="8627237" cy="4470770"/>
            <a:chOff x="465247" y="2207058"/>
            <a:chExt cx="8627237" cy="44707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247" y="2209156"/>
              <a:ext cx="6280789" cy="4468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6746036" y="2207058"/>
              <a:ext cx="2346448" cy="24314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i="1" smtClean="0"/>
                <a:t>Using GIS + BBN to optimise land-use: conservation vs. production.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900" i="1" smtClean="0"/>
                <a:t>Accounting for uncertainties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900" i="1" smtClean="0"/>
                <a:t>Stakeholder involvement</a:t>
              </a:r>
              <a:endParaRPr lang="en-GB" sz="1900" i="1" dirty="0" smtClean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746036" y="813442"/>
            <a:ext cx="2346448" cy="1046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900" i="1" smtClean="0"/>
              <a:t>Freeman &amp; Spiegelhalter</a:t>
            </a:r>
          </a:p>
          <a:p>
            <a:r>
              <a:rPr lang="en-GB" b="0" smtClean="0"/>
              <a:t>(Winton </a:t>
            </a:r>
            <a:r>
              <a:rPr lang="en-GB" b="0"/>
              <a:t>Centre for Risk and Evidence </a:t>
            </a:r>
            <a:r>
              <a:rPr lang="en-GB" b="0" smtClean="0"/>
              <a:t>Communication)</a:t>
            </a:r>
            <a:endParaRPr lang="en-GB" sz="1900" i="1" dirty="0" smtClean="0"/>
          </a:p>
        </p:txBody>
      </p:sp>
    </p:spTree>
    <p:extLst>
      <p:ext uri="{BB962C8B-B14F-4D97-AF65-F5344CB8AC3E}">
        <p14:creationId xmlns:p14="http://schemas.microsoft.com/office/powerpoint/2010/main" val="5548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Trends in the use of probabilistic methods?</a:t>
            </a:r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398860" y="772726"/>
            <a:ext cx="6398692" cy="1287890"/>
            <a:chOff x="398860" y="5396248"/>
            <a:chExt cx="6398692" cy="128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73052"/>
            <a:stretch/>
          </p:blipFill>
          <p:spPr>
            <a:xfrm>
              <a:off x="398860" y="5396248"/>
              <a:ext cx="6398692" cy="128789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 bwMode="auto">
            <a:xfrm>
              <a:off x="447639" y="5434950"/>
              <a:ext cx="6319861" cy="1229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305" r="10731"/>
          <a:stretch/>
        </p:blipFill>
        <p:spPr>
          <a:xfrm>
            <a:off x="347345" y="2078003"/>
            <a:ext cx="6512528" cy="2300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3" y="4379426"/>
            <a:ext cx="6555732" cy="22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2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Trends in the use of probabilistic methods?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60" y="694498"/>
            <a:ext cx="6398692" cy="477902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449787" y="1641989"/>
            <a:ext cx="6319861" cy="595595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47639" y="2316299"/>
            <a:ext cx="6319861" cy="1836074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47639" y="4224334"/>
            <a:ext cx="6319861" cy="1229804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1433" y="5438381"/>
            <a:ext cx="6536067" cy="1188697"/>
            <a:chOff x="231433" y="5477018"/>
            <a:chExt cx="6536067" cy="1188697"/>
          </a:xfrm>
        </p:grpSpPr>
        <p:sp>
          <p:nvSpPr>
            <p:cNvPr id="4" name="TextBox 3"/>
            <p:cNvSpPr txBox="1"/>
            <p:nvPr/>
          </p:nvSpPr>
          <p:spPr>
            <a:xfrm>
              <a:off x="231433" y="5874787"/>
              <a:ext cx="408299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200" b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diagnostics &amp; design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200" b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</a:t>
              </a:r>
              <a:endParaRPr lang="en-GB" sz="2200" b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47639" y="5924283"/>
              <a:ext cx="6319861" cy="7414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5000" y="5477018"/>
              <a:ext cx="5100034" cy="430887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200" b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Bayesian meta-analysis (Spake, Stewart)</a:t>
              </a:r>
              <a:endParaRPr lang="en-GB" sz="2200" b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4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/>
              <a:t>Adaptive sampling as a ST learning process</a:t>
            </a:r>
            <a:endParaRPr lang="en-GB" dirty="0"/>
          </a:p>
        </p:txBody>
      </p:sp>
      <p:pic>
        <p:nvPicPr>
          <p:cNvPr id="3174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266825"/>
            <a:ext cx="6708775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3065463"/>
            <a:ext cx="87693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76275"/>
            <a:ext cx="79660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3910013"/>
            <a:ext cx="5257800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7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Adaptive </a:t>
            </a:r>
            <a:r>
              <a:rPr lang="en-GB" dirty="0" smtClean="0"/>
              <a:t>sampling (after </a:t>
            </a:r>
            <a:r>
              <a:rPr lang="en-GB" dirty="0" err="1" smtClean="0"/>
              <a:t>Wikle</a:t>
            </a:r>
            <a:r>
              <a:rPr lang="en-GB" dirty="0" smtClean="0"/>
              <a:t> &amp; </a:t>
            </a:r>
            <a:r>
              <a:rPr lang="en-GB" dirty="0" err="1" smtClean="0"/>
              <a:t>Royle</a:t>
            </a:r>
            <a:r>
              <a:rPr lang="en-GB" dirty="0" smtClean="0"/>
              <a:t> 1999)</a:t>
            </a:r>
            <a:endParaRPr lang="en-GB" dirty="0"/>
          </a:p>
        </p:txBody>
      </p:sp>
      <p:sp>
        <p:nvSpPr>
          <p:cNvPr id="16387" name="TextBox 2"/>
          <p:cNvSpPr txBox="1">
            <a:spLocks noChangeArrowheads="1"/>
          </p:cNvSpPr>
          <p:nvPr/>
        </p:nvSpPr>
        <p:spPr bwMode="auto">
          <a:xfrm>
            <a:off x="2169827" y="911803"/>
            <a:ext cx="677097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28650" indent="-1714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Model</a:t>
            </a:r>
            <a:r>
              <a:rPr lang="en-GB" altLang="en-US" sz="1600" dirty="0"/>
              <a:t>: spatiotemporal, a combination of kriging and </a:t>
            </a:r>
            <a:r>
              <a:rPr lang="en-GB" altLang="en-US" sz="1600" dirty="0" err="1"/>
              <a:t>Kalman</a:t>
            </a:r>
            <a:r>
              <a:rPr lang="en-GB" altLang="en-US" sz="1600" dirty="0"/>
              <a:t> filter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Field</a:t>
            </a:r>
            <a:r>
              <a:rPr lang="en-GB" altLang="en-US" sz="1600" dirty="0"/>
              <a:t>: </a:t>
            </a:r>
            <a:r>
              <a:rPr lang="en-GB" altLang="en-US" sz="1600" dirty="0" smtClean="0"/>
              <a:t>49 </a:t>
            </a:r>
            <a:r>
              <a:rPr lang="en-GB" altLang="en-US" sz="1600" dirty="0"/>
              <a:t>potential sensor locations at each time step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400" dirty="0"/>
              <a:t>Spatial </a:t>
            </a:r>
            <a:r>
              <a:rPr lang="en-GB" altLang="en-US" sz="1400" dirty="0" smtClean="0"/>
              <a:t>and temporal correlations </a:t>
            </a:r>
            <a:r>
              <a:rPr lang="en-GB" altLang="en-US" sz="1400" dirty="0"/>
              <a:t>assumed constant and known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1600" u="sng" dirty="0"/>
              <a:t>Design</a:t>
            </a:r>
            <a:r>
              <a:rPr lang="en-GB" altLang="en-US" sz="1600" dirty="0"/>
              <a:t> (sensor placement in space): adaptive, based on measurement history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400" dirty="0"/>
              <a:t>Design criterion: put the </a:t>
            </a:r>
            <a:r>
              <a:rPr lang="en-GB" altLang="en-US" sz="1400" dirty="0" smtClean="0"/>
              <a:t>sensor </a:t>
            </a:r>
            <a:r>
              <a:rPr lang="en-GB" altLang="en-US" sz="1400" dirty="0"/>
              <a:t>at the location that minimises the average prediction variance (i.e. the mean of the 49 kriging variances</a:t>
            </a:r>
            <a:r>
              <a:rPr lang="en-GB" altLang="en-US" sz="1400" dirty="0" smtClean="0"/>
              <a:t>)</a:t>
            </a:r>
            <a:endParaRPr lang="en-GB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4280" y="3863258"/>
            <a:ext cx="8878887" cy="1741487"/>
            <a:chOff x="265113" y="4870019"/>
            <a:chExt cx="8878887" cy="1741487"/>
          </a:xfrm>
        </p:grpSpPr>
        <p:pic>
          <p:nvPicPr>
            <p:cNvPr id="4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35" b="37250"/>
            <a:stretch>
              <a:fillRect/>
            </a:stretch>
          </p:blipFill>
          <p:spPr bwMode="auto">
            <a:xfrm>
              <a:off x="2279650" y="4870019"/>
              <a:ext cx="686435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15" b="36633"/>
            <a:stretch>
              <a:fillRect/>
            </a:stretch>
          </p:blipFill>
          <p:spPr bwMode="auto">
            <a:xfrm>
              <a:off x="2279650" y="5784419"/>
              <a:ext cx="6864350" cy="827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265113" y="5304994"/>
              <a:ext cx="189547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en-US" dirty="0">
                  <a:solidFill>
                    <a:srgbClr val="FF0000"/>
                  </a:solidFill>
                </a:rPr>
                <a:t>OPTIMAL DESIGN: Start at centre, move to other locations immediately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5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Contents</a:t>
            </a:r>
            <a:endParaRPr lang="en-GB"/>
          </a:p>
        </p:txBody>
      </p:sp>
      <p:sp>
        <p:nvSpPr>
          <p:cNvPr id="3" name="Text Box 18"/>
          <p:cNvSpPr txBox="1">
            <a:spLocks noChangeArrowheads="1"/>
          </p:cNvSpPr>
          <p:nvPr/>
        </p:nvSpPr>
        <p:spPr bwMode="auto">
          <a:xfrm>
            <a:off x="1274847" y="1463124"/>
            <a:ext cx="621003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Software alternatives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Future use of Bayesian methods</a:t>
            </a:r>
            <a:endParaRPr lang="en-GB" altLang="en-US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000" smtClean="0">
                <a:latin typeface="Arial" panose="020B0604020202020204" pitchFamily="34" charset="0"/>
              </a:rPr>
              <a:t>Group </a:t>
            </a:r>
            <a:r>
              <a:rPr lang="en-GB" altLang="en-US" sz="2000" smtClean="0">
                <a:latin typeface="Arial" panose="020B0604020202020204" pitchFamily="34" charset="0"/>
              </a:rPr>
              <a:t>discussions</a:t>
            </a:r>
            <a:endParaRPr lang="en-GB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8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Can probability theory help in diagnosis &amp; design?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09091" y="964851"/>
            <a:ext cx="4572002" cy="213904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Designing </a:t>
            </a:r>
            <a:r>
              <a:rPr lang="en-GB" sz="1900" smtClean="0">
                <a:solidFill>
                  <a:schemeClr val="accent2"/>
                </a:solidFill>
              </a:rPr>
              <a:t>monitoring programmes</a:t>
            </a:r>
            <a:r>
              <a:rPr lang="en-GB" sz="1900" smtClean="0"/>
              <a:t>, adaptive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Deisgning landscapes to stimulate ecological processes</a:t>
            </a:r>
            <a:endParaRPr lang="en-GB" sz="19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/>
              <a:t>Designing </a:t>
            </a:r>
            <a:r>
              <a:rPr lang="en-GB" sz="1900" smtClean="0">
                <a:solidFill>
                  <a:schemeClr val="accent2"/>
                </a:solidFill>
              </a:rPr>
              <a:t>models</a:t>
            </a:r>
            <a:r>
              <a:rPr lang="en-GB" sz="1900"/>
              <a:t>, </a:t>
            </a:r>
            <a:r>
              <a:rPr lang="en-GB" sz="1900">
                <a:solidFill>
                  <a:schemeClr val="accent2"/>
                </a:solidFill>
              </a:rPr>
              <a:t>diagnosing </a:t>
            </a:r>
            <a:r>
              <a:rPr lang="en-GB" sz="1900" smtClean="0">
                <a:solidFill>
                  <a:schemeClr val="accent2"/>
                </a:solidFill>
              </a:rPr>
              <a:t>model weaknesses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900" dirty="0" smtClean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4755978" y="2047736"/>
            <a:ext cx="1146220" cy="1239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044" y="711888"/>
            <a:ext cx="2651226" cy="227298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09091" y="2761844"/>
            <a:ext cx="8487179" cy="3615800"/>
            <a:chOff x="309091" y="2761844"/>
            <a:chExt cx="8487179" cy="3615800"/>
          </a:xfrm>
        </p:grpSpPr>
        <p:grpSp>
          <p:nvGrpSpPr>
            <p:cNvPr id="27" name="Group 26"/>
            <p:cNvGrpSpPr/>
            <p:nvPr/>
          </p:nvGrpSpPr>
          <p:grpSpPr>
            <a:xfrm>
              <a:off x="309091" y="2761844"/>
              <a:ext cx="8487179" cy="3615800"/>
              <a:chOff x="309091" y="2761844"/>
              <a:chExt cx="8487179" cy="3615800"/>
            </a:xfrm>
          </p:grpSpPr>
          <p:cxnSp>
            <p:nvCxnSpPr>
              <p:cNvPr id="7" name="Straight Arrow Connector 6"/>
              <p:cNvCxnSpPr/>
              <p:nvPr/>
            </p:nvCxnSpPr>
            <p:spPr bwMode="auto">
              <a:xfrm>
                <a:off x="1710743" y="2761844"/>
                <a:ext cx="375633" cy="518185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" name="TextBox 8"/>
              <p:cNvSpPr txBox="1"/>
              <p:nvPr/>
            </p:nvSpPr>
            <p:spPr>
              <a:xfrm>
                <a:off x="309091" y="3306523"/>
                <a:ext cx="8487179" cy="677108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smtClean="0"/>
                  <a:t>Decomposing mean-squared difference (MSD) between a modelled and measured time series (Kobayashi &amp; Salam 2000, van Oijen et al. 2011)</a:t>
                </a:r>
                <a:endParaRPr lang="en-GB" sz="1900" dirty="0" smtClean="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837130" y="4065820"/>
                <a:ext cx="7394614" cy="512981"/>
                <a:chOff x="837130" y="4001425"/>
                <a:chExt cx="7394614" cy="512981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6376" y="4001425"/>
                  <a:ext cx="6145368" cy="512981"/>
                </a:xfrm>
                <a:prstGeom prst="rect">
                  <a:avLst/>
                </a:prstGeom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837130" y="4025630"/>
                  <a:ext cx="1416676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1">
                  <a:spAutoFit/>
                </a:bodyPr>
                <a:lstStyle/>
                <a:p>
                  <a:r>
                    <a:rPr lang="en-GB" sz="2400" b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MSD =</a:t>
                  </a:r>
                  <a:endParaRPr lang="en-GB" sz="24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3387144" y="4791763"/>
                <a:ext cx="1056067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smtClean="0"/>
                  <a:t>Mean</a:t>
                </a:r>
                <a:endParaRPr lang="en-GB" sz="1900" dirty="0" smtClean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733505" y="4778884"/>
                <a:ext cx="1056067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smtClean="0"/>
                  <a:t>Phase</a:t>
                </a:r>
                <a:endParaRPr lang="en-GB" sz="1900" dirty="0" smtClean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657241" y="4777560"/>
                <a:ext cx="1472484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smtClean="0"/>
                  <a:t>Variance</a:t>
                </a:r>
                <a:endParaRPr lang="en-GB" sz="1900" dirty="0" smtClean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15184" y="5554342"/>
                <a:ext cx="1805188" cy="677108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GB" sz="1900" smtClean="0"/>
                  <a:t>Process missing?</a:t>
                </a:r>
                <a:endParaRPr lang="en-GB" sz="1900" dirty="0" smtClean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80611" y="5567221"/>
                <a:ext cx="1805188" cy="677108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GB" sz="1900" smtClean="0"/>
                  <a:t>Feedback missing?</a:t>
                </a:r>
                <a:endParaRPr lang="en-GB" sz="1900" dirty="0" smtClean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358944" y="5408148"/>
                <a:ext cx="1805188" cy="969496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GB" sz="1900" smtClean="0"/>
                  <a:t>Linked state variable missing?</a:t>
                </a:r>
                <a:endParaRPr lang="en-GB" sz="1900" dirty="0" smtClean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710743" y="4780081"/>
                <a:ext cx="1403794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smtClean="0"/>
                  <a:t>Difference</a:t>
                </a:r>
                <a:endParaRPr lang="en-GB" sz="1900" dirty="0" smtClean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661830" y="5567221"/>
                <a:ext cx="1403794" cy="384721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smtClean="0"/>
                  <a:t>Error</a:t>
                </a:r>
                <a:endParaRPr lang="en-GB" sz="1900" dirty="0" smtClean="0"/>
              </a:p>
            </p:txBody>
          </p:sp>
          <p:cxnSp>
            <p:nvCxnSpPr>
              <p:cNvPr id="23" name="Straight Connector 22"/>
              <p:cNvCxnSpPr/>
              <p:nvPr/>
            </p:nvCxnSpPr>
            <p:spPr bwMode="auto">
              <a:xfrm>
                <a:off x="1803042" y="5320173"/>
                <a:ext cx="6220496" cy="0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3232597" y="4791763"/>
                <a:ext cx="0" cy="1338581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Down Arrow 9"/>
            <p:cNvSpPr/>
            <p:nvPr/>
          </p:nvSpPr>
          <p:spPr bwMode="auto">
            <a:xfrm>
              <a:off x="3836377" y="4578801"/>
              <a:ext cx="156073" cy="234168"/>
            </a:xfrm>
            <a:prstGeom prst="down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Down Arrow 27"/>
            <p:cNvSpPr/>
            <p:nvPr/>
          </p:nvSpPr>
          <p:spPr bwMode="auto">
            <a:xfrm>
              <a:off x="5329088" y="4591680"/>
              <a:ext cx="156073" cy="234168"/>
            </a:xfrm>
            <a:prstGeom prst="down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Down Arrow 28"/>
            <p:cNvSpPr/>
            <p:nvPr/>
          </p:nvSpPr>
          <p:spPr bwMode="auto">
            <a:xfrm>
              <a:off x="7183501" y="4568198"/>
              <a:ext cx="156073" cy="234168"/>
            </a:xfrm>
            <a:prstGeom prst="down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02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lure of ML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06059" y="869756"/>
            <a:ext cx="6516712" cy="30162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smtClean="0"/>
              <a:t>Mentioned in bullet-points of many talks but rarely discussed in detail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smtClean="0"/>
              <a:t>ML is rooted in standard statistical techniques (PCA, cluster analysis, stepwise regression, variable selection, Bayesian networks, ...), but has become more powerful computationally and algorithmically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smtClean="0"/>
              <a:t>Dangers of using black-box algorithms in decision-making (O'Neill 2016)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smtClean="0"/>
              <a:t>How can we combine mechanistic understanding with automated pattern recognition?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996" y="1269309"/>
            <a:ext cx="1647190" cy="247078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3348507" y="3105810"/>
            <a:ext cx="3747752" cy="1287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540910" y="3866347"/>
            <a:ext cx="8419276" cy="2876981"/>
            <a:chOff x="540910" y="3866347"/>
            <a:chExt cx="8419276" cy="2876981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5183746" y="3866347"/>
              <a:ext cx="450760" cy="502612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b="22081"/>
            <a:stretch/>
          </p:blipFill>
          <p:spPr>
            <a:xfrm>
              <a:off x="772984" y="6112427"/>
              <a:ext cx="4861522" cy="492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0054" y="4242706"/>
              <a:ext cx="2980132" cy="2500622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40910" y="5658458"/>
              <a:ext cx="3606084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b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Reichstein et al. (2019, Nature).</a:t>
              </a:r>
              <a:endParaRPr lang="en-GB" sz="1900" b="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641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Bayesian science</a:t>
            </a:r>
            <a:endParaRPr lang="en-GB" dirty="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200025" y="725488"/>
            <a:ext cx="1795463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Research question</a:t>
            </a:r>
          </a:p>
        </p:txBody>
      </p:sp>
      <p:cxnSp>
        <p:nvCxnSpPr>
          <p:cNvPr id="34820" name="Straight Arrow Connector 4"/>
          <p:cNvCxnSpPr>
            <a:cxnSpLocks noChangeShapeType="1"/>
            <a:stCxn id="34819" idx="2"/>
            <a:endCxn id="34821" idx="0"/>
          </p:cNvCxnSpPr>
          <p:nvPr/>
        </p:nvCxnSpPr>
        <p:spPr bwMode="auto">
          <a:xfrm>
            <a:off x="1096963" y="1433513"/>
            <a:ext cx="0" cy="6604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200025" y="2093913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y = f(x;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4822" name="Text Box 3"/>
          <p:cNvSpPr txBox="1">
            <a:spLocks noChangeArrowheads="1"/>
          </p:cNvSpPr>
          <p:nvPr/>
        </p:nvSpPr>
        <p:spPr bwMode="auto">
          <a:xfrm>
            <a:off x="200025" y="3257550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34823" name="Straight Arrow Connector 11"/>
          <p:cNvCxnSpPr>
            <a:cxnSpLocks noChangeShapeType="1"/>
            <a:stCxn id="34821" idx="2"/>
            <a:endCxn id="34822" idx="0"/>
          </p:cNvCxnSpPr>
          <p:nvPr/>
        </p:nvCxnSpPr>
        <p:spPr bwMode="auto">
          <a:xfrm>
            <a:off x="1096963" y="2493963"/>
            <a:ext cx="0" cy="7635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4" name="Text Box 3"/>
          <p:cNvSpPr txBox="1">
            <a:spLocks noChangeArrowheads="1"/>
          </p:cNvSpPr>
          <p:nvPr/>
        </p:nvSpPr>
        <p:spPr bwMode="auto">
          <a:xfrm>
            <a:off x="3109913" y="3270250"/>
            <a:ext cx="17938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new data (D)</a:t>
            </a:r>
          </a:p>
        </p:txBody>
      </p:sp>
      <p:sp>
        <p:nvSpPr>
          <p:cNvPr id="34825" name="Text Box 3"/>
          <p:cNvSpPr txBox="1">
            <a:spLocks noChangeArrowheads="1"/>
          </p:cNvSpPr>
          <p:nvPr/>
        </p:nvSpPr>
        <p:spPr bwMode="auto">
          <a:xfrm>
            <a:off x="200025" y="4379913"/>
            <a:ext cx="1795463" cy="4000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P(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|D</a:t>
            </a: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34826" name="Straight Arrow Connector 27"/>
          <p:cNvCxnSpPr>
            <a:cxnSpLocks noChangeShapeType="1"/>
            <a:stCxn id="34822" idx="2"/>
            <a:endCxn id="34825" idx="0"/>
          </p:cNvCxnSpPr>
          <p:nvPr/>
        </p:nvCxnSpPr>
        <p:spPr bwMode="auto">
          <a:xfrm>
            <a:off x="1096963" y="3657600"/>
            <a:ext cx="0" cy="722313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7" name="Straight Arrow Connector 30"/>
          <p:cNvCxnSpPr>
            <a:cxnSpLocks noChangeShapeType="1"/>
            <a:stCxn id="34824" idx="2"/>
            <a:endCxn id="24" idx="0"/>
          </p:cNvCxnSpPr>
          <p:nvPr/>
        </p:nvCxnSpPr>
        <p:spPr bwMode="auto">
          <a:xfrm>
            <a:off x="4006851" y="3670300"/>
            <a:ext cx="4269" cy="7110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33"/>
          <p:cNvCxnSpPr>
            <a:cxnSpLocks noChangeShapeType="1"/>
            <a:stCxn id="34821" idx="3"/>
            <a:endCxn id="34824" idx="0"/>
          </p:cNvCxnSpPr>
          <p:nvPr/>
        </p:nvCxnSpPr>
        <p:spPr bwMode="auto">
          <a:xfrm>
            <a:off x="1995488" y="2293938"/>
            <a:ext cx="2011362" cy="9763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Text Box 3"/>
          <p:cNvSpPr txBox="1">
            <a:spLocks noChangeArrowheads="1"/>
          </p:cNvSpPr>
          <p:nvPr/>
        </p:nvSpPr>
        <p:spPr bwMode="auto">
          <a:xfrm>
            <a:off x="200025" y="5599113"/>
            <a:ext cx="1795463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</a:rPr>
              <a:t>Provisional answer</a:t>
            </a:r>
          </a:p>
        </p:txBody>
      </p:sp>
      <p:cxnSp>
        <p:nvCxnSpPr>
          <p:cNvPr id="34830" name="Straight Arrow Connector 41"/>
          <p:cNvCxnSpPr>
            <a:cxnSpLocks noChangeShapeType="1"/>
            <a:stCxn id="34825" idx="2"/>
            <a:endCxn id="34829" idx="0"/>
          </p:cNvCxnSpPr>
          <p:nvPr/>
        </p:nvCxnSpPr>
        <p:spPr bwMode="auto">
          <a:xfrm>
            <a:off x="1096963" y="4779963"/>
            <a:ext cx="0" cy="8191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31" name="TextBox 45"/>
          <p:cNvSpPr txBox="1">
            <a:spLocks noChangeArrowheads="1"/>
          </p:cNvSpPr>
          <p:nvPr/>
        </p:nvSpPr>
        <p:spPr bwMode="auto">
          <a:xfrm>
            <a:off x="1096963" y="1459913"/>
            <a:ext cx="1274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>
                <a:latin typeface="Arial" panose="020B0604020202020204" pitchFamily="34" charset="0"/>
              </a:rPr>
              <a:t>Formulate model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  <p:sp>
        <p:nvSpPr>
          <p:cNvPr id="34832" name="TextBox 46"/>
          <p:cNvSpPr txBox="1">
            <a:spLocks noChangeArrowheads="1"/>
          </p:cNvSpPr>
          <p:nvPr/>
        </p:nvSpPr>
        <p:spPr bwMode="auto">
          <a:xfrm>
            <a:off x="1096963" y="2574925"/>
            <a:ext cx="1438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Assess information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4833" name="TextBox 47"/>
          <p:cNvSpPr txBox="1">
            <a:spLocks noChangeArrowheads="1"/>
          </p:cNvSpPr>
          <p:nvPr/>
        </p:nvSpPr>
        <p:spPr bwMode="auto">
          <a:xfrm>
            <a:off x="3135313" y="2346325"/>
            <a:ext cx="1438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Get new information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4834" name="TextBox 48"/>
          <p:cNvSpPr txBox="1">
            <a:spLocks noChangeArrowheads="1"/>
          </p:cNvSpPr>
          <p:nvPr/>
        </p:nvSpPr>
        <p:spPr bwMode="auto">
          <a:xfrm>
            <a:off x="1096962" y="3952013"/>
            <a:ext cx="22787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Update probability</a:t>
            </a:r>
            <a:r>
              <a:rPr lang="en-GB" altLang="en-US" sz="1600" i="1" dirty="0">
                <a:latin typeface="Arial" panose="020B0604020202020204" pitchFamily="34" charset="0"/>
              </a:rPr>
              <a:t>	</a:t>
            </a:r>
            <a:r>
              <a:rPr lang="en-GB" altLang="en-US" sz="1600" i="1" dirty="0" smtClean="0">
                <a:latin typeface="Arial" panose="020B0604020202020204" pitchFamily="34" charset="0"/>
              </a:rPr>
              <a:t>	</a:t>
            </a:r>
            <a:r>
              <a:rPr lang="en-GB" altLang="en-US" sz="1600" i="1" dirty="0" err="1" smtClean="0">
                <a:latin typeface="Arial" panose="020B0604020202020204" pitchFamily="34" charset="0"/>
              </a:rPr>
              <a:t>distrib</a:t>
            </a:r>
            <a:r>
              <a:rPr lang="en-GB" altLang="en-US" sz="1600" i="1" dirty="0" smtClean="0">
                <a:latin typeface="Arial" panose="020B0604020202020204" pitchFamily="34" charset="0"/>
              </a:rPr>
              <a:t>. 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  <p:sp>
        <p:nvSpPr>
          <p:cNvPr id="34835" name="TextBox 49"/>
          <p:cNvSpPr txBox="1">
            <a:spLocks noChangeArrowheads="1"/>
          </p:cNvSpPr>
          <p:nvPr/>
        </p:nvSpPr>
        <p:spPr bwMode="auto">
          <a:xfrm>
            <a:off x="1096963" y="4891088"/>
            <a:ext cx="1274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>
                <a:latin typeface="Arial" panose="020B0604020202020204" pitchFamily="34" charset="0"/>
              </a:rPr>
              <a:t>Apply model</a:t>
            </a:r>
            <a:endParaRPr lang="en-GB" altLang="en-US" sz="1200" i="1">
              <a:latin typeface="Arial" panose="020B0604020202020204" pitchFamily="34" charset="0"/>
            </a:endParaRPr>
          </a:p>
        </p:txBody>
      </p:sp>
      <p:sp>
        <p:nvSpPr>
          <p:cNvPr id="33812" name="TextBox 50"/>
          <p:cNvSpPr txBox="1">
            <a:spLocks noChangeArrowheads="1"/>
          </p:cNvSpPr>
          <p:nvPr/>
        </p:nvSpPr>
        <p:spPr bwMode="auto">
          <a:xfrm>
            <a:off x="6024263" y="741363"/>
            <a:ext cx="2895600" cy="47089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In </a:t>
            </a:r>
            <a:r>
              <a:rPr lang="en-GB" altLang="en-US" sz="2000" u="sng" dirty="0">
                <a:latin typeface="Arial" panose="020B0604020202020204" pitchFamily="34" charset="0"/>
              </a:rPr>
              <a:t>environmental sciences</a:t>
            </a:r>
            <a:r>
              <a:rPr lang="en-GB" altLang="en-US" sz="2000" dirty="0">
                <a:latin typeface="Arial" panose="020B0604020202020204" pitchFamily="34" charset="0"/>
              </a:rPr>
              <a:t> …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f</a:t>
            </a:r>
            <a:r>
              <a:rPr lang="en-GB" altLang="en-US" sz="2000" dirty="0">
                <a:latin typeface="Arial" panose="020B0604020202020204" pitchFamily="34" charset="0"/>
              </a:rPr>
              <a:t> is often a big, slow process-based model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P()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 is multivariate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D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: big data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latin typeface="Arial" panose="020B0604020202020204" pitchFamily="34" charset="0"/>
                <a:sym typeface="Symbol" panose="05050102010706020507" pitchFamily="18" charset="2"/>
              </a:rPr>
              <a:t>Bayesian updating </a:t>
            </a:r>
            <a:r>
              <a:rPr lang="en-GB" altLang="en-US" sz="2000" dirty="0">
                <a:latin typeface="Arial" panose="020B0604020202020204" pitchFamily="34" charset="0"/>
                <a:sym typeface="Symbol" panose="05050102010706020507" pitchFamily="18" charset="2"/>
              </a:rPr>
              <a:t>requires numerical methods such as MCMC</a:t>
            </a:r>
            <a:endParaRPr lang="en-GB" altLang="en-US" sz="1200" dirty="0">
              <a:latin typeface="Arial" panose="020B0604020202020204" pitchFamily="34" charset="0"/>
            </a:endParaRP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3113388" y="4381387"/>
            <a:ext cx="1795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P(D|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</a:t>
            </a:r>
            <a:r>
              <a:rPr lang="en-GB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GB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Arrow Connector 30"/>
          <p:cNvCxnSpPr>
            <a:cxnSpLocks noChangeShapeType="1"/>
            <a:stCxn id="24" idx="1"/>
            <a:endCxn id="34825" idx="3"/>
          </p:cNvCxnSpPr>
          <p:nvPr/>
        </p:nvCxnSpPr>
        <p:spPr bwMode="auto">
          <a:xfrm flipH="1" flipV="1">
            <a:off x="1995488" y="4579938"/>
            <a:ext cx="1117900" cy="147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48"/>
          <p:cNvSpPr txBox="1">
            <a:spLocks noChangeArrowheads="1"/>
          </p:cNvSpPr>
          <p:nvPr/>
        </p:nvSpPr>
        <p:spPr bwMode="auto">
          <a:xfrm>
            <a:off x="4006850" y="3761508"/>
            <a:ext cx="11909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chemeClr val="tx1"/>
                </a:solidFill>
                <a:latin typeface="Arial Unicode MS" panose="020B060402020202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anose="020B060402020202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 Unicode MS" panose="020B060402020202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i="1">
                <a:solidFill>
                  <a:schemeClr val="tx1"/>
                </a:solidFill>
                <a:latin typeface="Arial Unicode MS" panose="020B060402020202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Calculate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600" i="1" dirty="0" smtClean="0">
                <a:latin typeface="Arial" panose="020B0604020202020204" pitchFamily="34" charset="0"/>
              </a:rPr>
              <a:t>likelihood</a:t>
            </a:r>
            <a:endParaRPr lang="en-GB" altLang="en-US" sz="12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9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2393" y="1032497"/>
            <a:ext cx="5670550" cy="1697038"/>
          </a:xfrm>
        </p:spPr>
        <p:txBody>
          <a:bodyPr/>
          <a:lstStyle/>
          <a:p>
            <a:pPr marL="533400" indent="-533400"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1. Software alternatives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8544" y="3893846"/>
            <a:ext cx="5674936" cy="155427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smtClean="0"/>
              <a:t>1.1 BUGS</a:t>
            </a:r>
          </a:p>
          <a:p>
            <a:r>
              <a:rPr lang="en-GB" sz="1900" smtClean="0"/>
              <a:t>1.2 Nimble</a:t>
            </a:r>
          </a:p>
          <a:p>
            <a:r>
              <a:rPr lang="en-GB" sz="1900" smtClean="0"/>
              <a:t>1.3 Stan</a:t>
            </a:r>
          </a:p>
          <a:p>
            <a:r>
              <a:rPr lang="en-GB" sz="1900" smtClean="0"/>
              <a:t>1.4 GEM-SA &amp; ExeterUQ</a:t>
            </a:r>
          </a:p>
          <a:p>
            <a:r>
              <a:rPr lang="en-GB" sz="1900" smtClean="0"/>
              <a:t>1.5 INLA</a:t>
            </a:r>
            <a:endParaRPr lang="en-GB" sz="1900" dirty="0" smtClean="0"/>
          </a:p>
        </p:txBody>
      </p:sp>
    </p:spTree>
    <p:extLst>
      <p:ext uri="{BB962C8B-B14F-4D97-AF65-F5344CB8AC3E}">
        <p14:creationId xmlns:p14="http://schemas.microsoft.com/office/powerpoint/2010/main" val="325431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BUGS -&gt; WinBUGS -&gt; OpenBUGS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70703" y="776243"/>
            <a:ext cx="8559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>
                <a:hlinkClick r:id="rId2"/>
              </a:rPr>
              <a:t>https://www.r-bloggers.com/a-primer-on-r2openbugs-using-the-simple-linear-regression-example/</a:t>
            </a:r>
            <a:endParaRPr lang="en-GB" sz="1400"/>
          </a:p>
        </p:txBody>
      </p:sp>
      <p:sp>
        <p:nvSpPr>
          <p:cNvPr id="5" name="Rectangle 4"/>
          <p:cNvSpPr/>
          <p:nvPr/>
        </p:nvSpPr>
        <p:spPr>
          <a:xfrm>
            <a:off x="370703" y="1225689"/>
            <a:ext cx="833669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library(R2OpenBUGS)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mtClean="0">
                <a:latin typeface="Courier New" panose="02070309020205020404" pitchFamily="49" charset="0"/>
                <a:cs typeface="Courier New" panose="02070309020205020404" pitchFamily="49" charset="0"/>
              </a:rPr>
              <a:t>BCmodel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&lt;- function()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{ for (i in 1:N) {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y[i] ~ dnorm(mu[i], precision[i])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mu[i] &lt;- intercept + slope * t[i]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precision[i] &lt;- 1 / (sigma[i]*sigma[i])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# Marginal priors: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intercept ~ dunif(0, 10)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slope     ~ dunif(0,  1)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write.model( BCmodel, "BCmodel.txt" )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BCdata  &lt;- list( t     = c(10   , 20   , 30   ),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               y     = c( 6.09,  8.81, 10.66),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               sigma = c( 1.83,  2.64,  3.27),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               N     = 3                       )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BCinits &lt;- function() { list( intercept = 5, slope = 0.5 ) }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BCout   &lt;- bugs( BCdata,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               BCinits,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               c("intercept","slope"),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               "BCmodel.txt",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               n.chains=1,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               n.iter  =5000,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                 DIC=F)</a:t>
            </a:r>
          </a:p>
        </p:txBody>
      </p:sp>
    </p:spTree>
    <p:extLst>
      <p:ext uri="{BB962C8B-B14F-4D97-AF65-F5344CB8AC3E}">
        <p14:creationId xmlns:p14="http://schemas.microsoft.com/office/powerpoint/2010/main" val="12307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Nimble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262130" y="1021638"/>
            <a:ext cx="5956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0">
                <a:solidFill>
                  <a:srgbClr val="333333"/>
                </a:solidFill>
                <a:latin typeface="Helvetica Neue"/>
              </a:rPr>
              <a:t>NIMBLE stands for Numerical Inference for statistical Models for Bayesian and Likelihood Estimation.</a:t>
            </a:r>
            <a:endParaRPr lang="en-GB" sz="1800"/>
          </a:p>
        </p:txBody>
      </p:sp>
      <p:sp>
        <p:nvSpPr>
          <p:cNvPr id="4" name="Rectangle 3"/>
          <p:cNvSpPr/>
          <p:nvPr/>
        </p:nvSpPr>
        <p:spPr>
          <a:xfrm>
            <a:off x="1262130" y="1886317"/>
            <a:ext cx="667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>
                <a:hlinkClick r:id="rId2"/>
              </a:rPr>
              <a:t>https://r-nimble.org/html_manual/cha-welcome-nimble.html</a:t>
            </a:r>
            <a:endParaRPr lang="en-GB" sz="1800"/>
          </a:p>
        </p:txBody>
      </p:sp>
      <p:sp>
        <p:nvSpPr>
          <p:cNvPr id="5" name="TextBox 4"/>
          <p:cNvSpPr txBox="1"/>
          <p:nvPr/>
        </p:nvSpPr>
        <p:spPr>
          <a:xfrm>
            <a:off x="788877" y="2752278"/>
            <a:ext cx="6272011" cy="67710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Model specification as in BUGS and JAGS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smtClean="0"/>
              <a:t>MCMC different</a:t>
            </a:r>
            <a:endParaRPr lang="en-GB" sz="19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808" t="32447" r="2915" b="31443"/>
          <a:stretch/>
        </p:blipFill>
        <p:spPr>
          <a:xfrm>
            <a:off x="1262130" y="3624441"/>
            <a:ext cx="7192370" cy="168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Stan: </a:t>
            </a:r>
            <a:r>
              <a:rPr lang="en-GB">
                <a:hlinkClick r:id="rId2"/>
              </a:rPr>
              <a:t>https://mc-stan.org/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6129"/>
          <a:stretch/>
        </p:blipFill>
        <p:spPr>
          <a:xfrm>
            <a:off x="2989218" y="779359"/>
            <a:ext cx="5768432" cy="16222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7" r="15965"/>
          <a:stretch/>
        </p:blipFill>
        <p:spPr>
          <a:xfrm>
            <a:off x="445167" y="2663422"/>
            <a:ext cx="5606715" cy="37747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695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GEM-SA &amp; ExeterUQ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091821" y="4541553"/>
            <a:ext cx="6689502" cy="126188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1900" smtClean="0"/>
              <a:t>GEM-SA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19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1900" smtClean="0"/>
              <a:t>ExeterUQ: papers </a:t>
            </a:r>
            <a:r>
              <a:rPr lang="nb-NO" sz="1900" smtClean="0"/>
              <a:t>and </a:t>
            </a:r>
            <a:r>
              <a:rPr lang="nb-NO" sz="1900" smtClean="0"/>
              <a:t>GitHub repository in prep. (Williamson &amp; Volodina)</a:t>
            </a:r>
            <a:endParaRPr lang="en-GB" sz="19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08" y="689461"/>
            <a:ext cx="6488515" cy="34725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2442949" y="4189334"/>
            <a:ext cx="109182" cy="37951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8919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INLA: R-INLA &amp; inlabru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187633" y="1450028"/>
            <a:ext cx="54649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smtClean="0">
                <a:hlinkClick r:id="rId2"/>
              </a:rPr>
              <a:t>http</a:t>
            </a:r>
            <a:r>
              <a:rPr lang="en-GB" sz="2000">
                <a:hlinkClick r:id="rId2"/>
              </a:rPr>
              <a:t>://www.r-inla.org/</a:t>
            </a:r>
            <a:endParaRPr lang="en-GB" sz="2000" smtClean="0"/>
          </a:p>
          <a:p>
            <a:r>
              <a:rPr lang="en-GB" sz="2000">
                <a:hlinkClick r:id="rId3"/>
              </a:rPr>
              <a:t>https://sites.google.com/inlabru.org/inlabru</a:t>
            </a:r>
            <a:endParaRPr lang="en-GB" sz="2000"/>
          </a:p>
        </p:txBody>
      </p:sp>
      <p:sp>
        <p:nvSpPr>
          <p:cNvPr id="5" name="Rectangle 4"/>
          <p:cNvSpPr/>
          <p:nvPr/>
        </p:nvSpPr>
        <p:spPr>
          <a:xfrm>
            <a:off x="1187633" y="2343151"/>
            <a:ext cx="2467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800" smtClean="0"/>
              <a:t>R-package 'INLA'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800" smtClean="0"/>
              <a:t>R-package 'inlabru'</a:t>
            </a:r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1179372" y="738241"/>
            <a:ext cx="6785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0">
                <a:solidFill>
                  <a:srgbClr val="212121"/>
                </a:solidFill>
                <a:latin typeface="Lato"/>
              </a:rPr>
              <a:t>Integrated Nested Laplace Approximation</a:t>
            </a:r>
            <a:endParaRPr lang="en-GB" sz="2800"/>
          </a:p>
        </p:txBody>
      </p:sp>
      <p:pic>
        <p:nvPicPr>
          <p:cNvPr id="1026" name="Picture 2" descr="Image result for r-in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90" y="2343151"/>
            <a:ext cx="2632832" cy="396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619" y="3524930"/>
            <a:ext cx="3016833" cy="275323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3117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89844" y="1296448"/>
            <a:ext cx="5670550" cy="1324204"/>
          </a:xfrm>
        </p:spPr>
        <p:txBody>
          <a:bodyPr/>
          <a:lstStyle/>
          <a:p>
            <a:pPr marL="533400" indent="-533400" eaLnBrk="1" hangingPunct="1"/>
            <a:r>
              <a:rPr lang="en-GB" altLang="en-US" smtClean="0">
                <a:solidFill>
                  <a:schemeClr val="tx1"/>
                </a:solidFill>
                <a:effectLst/>
              </a:rPr>
              <a:t>2. </a:t>
            </a:r>
            <a:r>
              <a:rPr lang="en-GB" altLang="en-US">
                <a:solidFill>
                  <a:schemeClr val="tx1"/>
                </a:solidFill>
                <a:effectLst/>
              </a:rPr>
              <a:t>Future use of Bayesian </a:t>
            </a:r>
            <a:r>
              <a:rPr lang="en-GB" altLang="en-US" smtClean="0">
                <a:solidFill>
                  <a:schemeClr val="tx1"/>
                </a:solidFill>
                <a:effectLst/>
              </a:rPr>
              <a:t>methods</a:t>
            </a:r>
            <a:endParaRPr lang="en-GB" altLang="en-US" dirty="0" smtClean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845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 anchor="ctr" anchorCtr="1">
        <a:spAutoFit/>
      </a:bodyPr>
      <a:lstStyle>
        <a:defPPr>
          <a:defRPr sz="19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15968</TotalTime>
  <Words>886</Words>
  <Application>Microsoft Office PowerPoint</Application>
  <PresentationFormat>On-screen Show (4:3)</PresentationFormat>
  <Paragraphs>152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Unicode MS</vt:lpstr>
      <vt:lpstr>Courier New</vt:lpstr>
      <vt:lpstr>Helvetica Neue</vt:lpstr>
      <vt:lpstr>Lato</vt:lpstr>
      <vt:lpstr>Symbol</vt:lpstr>
      <vt:lpstr>Tahoma</vt:lpstr>
      <vt:lpstr>Times New Roman</vt:lpstr>
      <vt:lpstr>Default Design</vt:lpstr>
      <vt:lpstr>Bayesian Methods for Ecological and Environmental Modelling: SOFTWARE, FUTURE BAYES et al.</vt:lpstr>
      <vt:lpstr>Contents</vt:lpstr>
      <vt:lpstr>1. Software alternatives</vt:lpstr>
      <vt:lpstr>BUGS -&gt; WinBUGS -&gt; OpenBUGS</vt:lpstr>
      <vt:lpstr>Nimble</vt:lpstr>
      <vt:lpstr>Stan: https://mc-stan.org/</vt:lpstr>
      <vt:lpstr>GEM-SA &amp; ExeterUQ</vt:lpstr>
      <vt:lpstr>INLA: R-INLA &amp; inlabru</vt:lpstr>
      <vt:lpstr>2. Future use of Bayesian methods</vt:lpstr>
      <vt:lpstr>Trends in the use of probabilistic methods?</vt:lpstr>
      <vt:lpstr>Model comparison</vt:lpstr>
      <vt:lpstr>Model comparison</vt:lpstr>
      <vt:lpstr>Trends in the use of probabilistic methods?</vt:lpstr>
      <vt:lpstr>Trends in the use of probabilistic methods?</vt:lpstr>
      <vt:lpstr>Trends in the use of probabilistic methods?</vt:lpstr>
      <vt:lpstr>Trends in the use of probabilistic methods?</vt:lpstr>
      <vt:lpstr>Trends in the use of probabilistic methods?</vt:lpstr>
      <vt:lpstr>Adaptive sampling as a ST learning process</vt:lpstr>
      <vt:lpstr>Adaptive sampling (after Wikle &amp; Royle 1999)</vt:lpstr>
      <vt:lpstr>Can probability theory help in diagnosis &amp; design?</vt:lpstr>
      <vt:lpstr>The lure of ML</vt:lpstr>
      <vt:lpstr>Bayesian science</vt:lpstr>
    </vt:vector>
  </TitlesOfParts>
  <Company>CEH, NERC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Edinburgh Forest Model</dc:title>
  <dc:creator>Deena C Mobbs</dc:creator>
  <cp:lastModifiedBy>Van Oijen, Marcel A.</cp:lastModifiedBy>
  <cp:revision>1602</cp:revision>
  <dcterms:created xsi:type="dcterms:W3CDTF">2000-04-18T15:17:11Z</dcterms:created>
  <dcterms:modified xsi:type="dcterms:W3CDTF">2019-09-12T16:47:59Z</dcterms:modified>
</cp:coreProperties>
</file>